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PT Sans Narrow"/>
      <p:regular r:id="rId21"/>
      <p:bold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ylejthompson1"/>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TSansNarrow-bold.fntdata"/><Relationship Id="rId21" Type="http://schemas.openxmlformats.org/officeDocument/2006/relationships/font" Target="fonts/PTSansNarrow-regular.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1-06T05:16:48.196">
    <p:pos x="6000" y="0"/>
    <p:text>Kyle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We are group 2, and our team name is “Project No More Covid”. When we originally got together, I had suggested COVID for our theme and was shot down immediately. Hence our name! Team consists of Dominic, Nick, Christy, Fang and myself. Next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4a4d9928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4a4d9928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4a4d9928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4a4d9928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a6ec95396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a6ec95396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4a4d9928b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4a4d9928b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4b1f8c8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4b1f8c8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a6ec9539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a6ec9539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Discussing possible themes, we each kind of liked sports, and then from there we all generally liked soccer as well, so we decided on the MLS, Major League Soccer, with is a US based soccer league. Once we had our idea, we needed data. When it comes to sports in general, there is usually a ton of data available, and the MLS was no different. We visited Kaggle.com and found a ton of data for the MLS. From here we needed to narrow down our topic of MLS. We decided to do a predictive analysis on who would win the 2021 MLS Cup, which is the championship for the MLS.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a6ec95396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a6ec95396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a6ec95396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a6ec95396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sample year was chosen to illustrate the ERD.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a6ec95396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a6ec95396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4a4d9928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4a4d9928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4a4d9928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4a4d9928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4a4d9928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4a4d9928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a6ec95396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a6ec95396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6.png"/><Relationship Id="rId6"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4.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311700" y="1879588"/>
            <a:ext cx="8520600" cy="91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Project No More COVID!</a:t>
            </a:r>
            <a:endParaRPr/>
          </a:p>
        </p:txBody>
      </p:sp>
      <p:sp>
        <p:nvSpPr>
          <p:cNvPr id="67" name="Google Shape;67;p13"/>
          <p:cNvSpPr txBox="1"/>
          <p:nvPr>
            <p:ph idx="1" type="subTitle"/>
          </p:nvPr>
        </p:nvSpPr>
        <p:spPr>
          <a:xfrm>
            <a:off x="311700" y="2834125"/>
            <a:ext cx="8591700" cy="10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Literally &amp; </a:t>
            </a:r>
            <a:r>
              <a:rPr lang="en"/>
              <a:t>Figuratively</a:t>
            </a:r>
            <a:r>
              <a:rPr lang="en"/>
              <a:t>!</a:t>
            </a:r>
            <a:endParaRPr/>
          </a:p>
          <a:p>
            <a:pPr indent="0" lvl="0" marL="0" rtl="0" algn="ctr">
              <a:spcBef>
                <a:spcPts val="0"/>
              </a:spcBef>
              <a:spcAft>
                <a:spcPts val="0"/>
              </a:spcAft>
              <a:buNone/>
            </a:pPr>
            <a:r>
              <a:rPr lang="en"/>
              <a:t>Dominic, Nick, Christian, Fang and Kyle</a:t>
            </a:r>
            <a:endParaRPr/>
          </a:p>
        </p:txBody>
      </p:sp>
      <p:pic>
        <p:nvPicPr>
          <p:cNvPr id="68" name="Google Shape;68;p13"/>
          <p:cNvPicPr preferRelativeResize="0"/>
          <p:nvPr/>
        </p:nvPicPr>
        <p:blipFill>
          <a:blip r:embed="rId3">
            <a:alphaModFix/>
          </a:blip>
          <a:stretch>
            <a:fillRect/>
          </a:stretch>
        </p:blipFill>
        <p:spPr>
          <a:xfrm>
            <a:off x="3415037" y="276625"/>
            <a:ext cx="2313924" cy="1548875"/>
          </a:xfrm>
          <a:prstGeom prst="rect">
            <a:avLst/>
          </a:prstGeom>
          <a:noFill/>
          <a:ln>
            <a:noFill/>
          </a:ln>
        </p:spPr>
      </p:pic>
      <p:pic>
        <p:nvPicPr>
          <p:cNvPr id="69" name="Google Shape;69;p13"/>
          <p:cNvPicPr preferRelativeResize="0"/>
          <p:nvPr/>
        </p:nvPicPr>
        <p:blipFill>
          <a:blip r:embed="rId4">
            <a:alphaModFix/>
          </a:blip>
          <a:stretch>
            <a:fillRect/>
          </a:stretch>
        </p:blipFill>
        <p:spPr>
          <a:xfrm>
            <a:off x="6080549" y="276625"/>
            <a:ext cx="2751751" cy="1548875"/>
          </a:xfrm>
          <a:prstGeom prst="rect">
            <a:avLst/>
          </a:prstGeom>
          <a:noFill/>
          <a:ln>
            <a:noFill/>
          </a:ln>
        </p:spPr>
      </p:pic>
      <p:pic>
        <p:nvPicPr>
          <p:cNvPr id="70" name="Google Shape;70;p13"/>
          <p:cNvPicPr preferRelativeResize="0"/>
          <p:nvPr/>
        </p:nvPicPr>
        <p:blipFill>
          <a:blip r:embed="rId5">
            <a:alphaModFix/>
          </a:blip>
          <a:stretch>
            <a:fillRect/>
          </a:stretch>
        </p:blipFill>
        <p:spPr>
          <a:xfrm>
            <a:off x="889500" y="276624"/>
            <a:ext cx="2123975" cy="1548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Visualizations - Western Conference Point Projection</a:t>
            </a:r>
            <a:endParaRPr sz="3400"/>
          </a:p>
        </p:txBody>
      </p:sp>
      <p:sp>
        <p:nvSpPr>
          <p:cNvPr id="145" name="Google Shape;145;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 name="Google Shape;146;p22"/>
          <p:cNvPicPr preferRelativeResize="0"/>
          <p:nvPr/>
        </p:nvPicPr>
        <p:blipFill>
          <a:blip r:embed="rId3">
            <a:alphaModFix/>
          </a:blip>
          <a:stretch>
            <a:fillRect/>
          </a:stretch>
        </p:blipFill>
        <p:spPr>
          <a:xfrm>
            <a:off x="311700" y="1266325"/>
            <a:ext cx="8520600" cy="30436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MLS Point Projections</a:t>
            </a:r>
            <a:endParaRPr/>
          </a:p>
        </p:txBody>
      </p:sp>
      <p:sp>
        <p:nvSpPr>
          <p:cNvPr id="152" name="Google Shape;152;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Los Angeles FC - 106.2 points</a:t>
            </a:r>
            <a:endParaRPr/>
          </a:p>
          <a:p>
            <a:pPr indent="-342900" lvl="0" marL="457200" rtl="0" algn="l">
              <a:spcBef>
                <a:spcPts val="0"/>
              </a:spcBef>
              <a:spcAft>
                <a:spcPts val="0"/>
              </a:spcAft>
              <a:buSzPts val="1800"/>
              <a:buAutoNum type="arabicPeriod"/>
            </a:pPr>
            <a:r>
              <a:rPr lang="en"/>
              <a:t>Minnesota United - 81.8 points</a:t>
            </a:r>
            <a:endParaRPr/>
          </a:p>
          <a:p>
            <a:pPr indent="-342900" lvl="0" marL="457200" rtl="0" algn="l">
              <a:spcBef>
                <a:spcPts val="0"/>
              </a:spcBef>
              <a:spcAft>
                <a:spcPts val="0"/>
              </a:spcAft>
              <a:buSzPts val="1800"/>
              <a:buAutoNum type="arabicPeriod"/>
            </a:pPr>
            <a:r>
              <a:rPr lang="en"/>
              <a:t>NYCFC - 76 points</a:t>
            </a:r>
            <a:endParaRPr/>
          </a:p>
          <a:p>
            <a:pPr indent="-342900" lvl="0" marL="457200" rtl="0" algn="l">
              <a:spcBef>
                <a:spcPts val="0"/>
              </a:spcBef>
              <a:spcAft>
                <a:spcPts val="0"/>
              </a:spcAft>
              <a:buSzPts val="1800"/>
              <a:buAutoNum type="arabicPeriod"/>
            </a:pPr>
            <a:r>
              <a:rPr lang="en"/>
              <a:t>Atlanta United - 65.2 points</a:t>
            </a:r>
            <a:endParaRPr/>
          </a:p>
          <a:p>
            <a:pPr indent="-342900" lvl="0" marL="457200" rtl="0" algn="l">
              <a:spcBef>
                <a:spcPts val="0"/>
              </a:spcBef>
              <a:spcAft>
                <a:spcPts val="0"/>
              </a:spcAft>
              <a:buSzPts val="1800"/>
              <a:buAutoNum type="arabicPeriod"/>
            </a:pPr>
            <a:r>
              <a:rPr lang="en"/>
              <a:t>Philadelphia Union - 62.8 points</a:t>
            </a:r>
            <a:endParaRPr/>
          </a:p>
          <a:p>
            <a:pPr indent="-342900" lvl="0" marL="457200" rtl="0" algn="l">
              <a:spcBef>
                <a:spcPts val="0"/>
              </a:spcBef>
              <a:spcAft>
                <a:spcPts val="0"/>
              </a:spcAft>
              <a:buSzPts val="1800"/>
              <a:buAutoNum type="arabicPeriod"/>
            </a:pPr>
            <a:r>
              <a:rPr lang="en"/>
              <a:t>Seattle Sounders - 61.8 points</a:t>
            </a:r>
            <a:endParaRPr/>
          </a:p>
          <a:p>
            <a:pPr indent="-342900" lvl="0" marL="457200" rtl="0" algn="l">
              <a:spcBef>
                <a:spcPts val="0"/>
              </a:spcBef>
              <a:spcAft>
                <a:spcPts val="0"/>
              </a:spcAft>
              <a:buSzPts val="1800"/>
              <a:buAutoNum type="arabicPeriod"/>
            </a:pPr>
            <a:r>
              <a:rPr lang="en"/>
              <a:t>Real Salt Lake - 57.6 points</a:t>
            </a:r>
            <a:endParaRPr/>
          </a:p>
          <a:p>
            <a:pPr indent="-342900" lvl="0" marL="457200" rtl="0" algn="l">
              <a:spcBef>
                <a:spcPts val="0"/>
              </a:spcBef>
              <a:spcAft>
                <a:spcPts val="0"/>
              </a:spcAft>
              <a:buSzPts val="1800"/>
              <a:buAutoNum type="arabicPeriod"/>
            </a:pPr>
            <a:r>
              <a:rPr lang="en"/>
              <a:t>New York Red Bulls - 53.2 points</a:t>
            </a:r>
            <a:endParaRPr/>
          </a:p>
        </p:txBody>
      </p:sp>
      <p:pic>
        <p:nvPicPr>
          <p:cNvPr id="153" name="Google Shape;153;p23"/>
          <p:cNvPicPr preferRelativeResize="0"/>
          <p:nvPr/>
        </p:nvPicPr>
        <p:blipFill>
          <a:blip r:embed="rId3">
            <a:alphaModFix/>
          </a:blip>
          <a:stretch>
            <a:fillRect/>
          </a:stretch>
        </p:blipFill>
        <p:spPr>
          <a:xfrm>
            <a:off x="7127313" y="1266325"/>
            <a:ext cx="1704975" cy="3162300"/>
          </a:xfrm>
          <a:prstGeom prst="rect">
            <a:avLst/>
          </a:prstGeom>
          <a:noFill/>
          <a:ln>
            <a:noFill/>
          </a:ln>
        </p:spPr>
      </p:pic>
      <p:pic>
        <p:nvPicPr>
          <p:cNvPr id="154" name="Google Shape;154;p23"/>
          <p:cNvPicPr preferRelativeResize="0"/>
          <p:nvPr/>
        </p:nvPicPr>
        <p:blipFill>
          <a:blip r:embed="rId4">
            <a:alphaModFix/>
          </a:blip>
          <a:stretch>
            <a:fillRect/>
          </a:stretch>
        </p:blipFill>
        <p:spPr>
          <a:xfrm>
            <a:off x="5182525" y="1266313"/>
            <a:ext cx="1543050" cy="351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Visualizations - Bar Chart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0" name="Google Shape;160;p24"/>
          <p:cNvSpPr txBox="1"/>
          <p:nvPr>
            <p:ph idx="1" type="body"/>
          </p:nvPr>
        </p:nvSpPr>
        <p:spPr>
          <a:xfrm>
            <a:off x="311700" y="105760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1" name="Google Shape;161;p24"/>
          <p:cNvSpPr txBox="1"/>
          <p:nvPr/>
        </p:nvSpPr>
        <p:spPr>
          <a:xfrm>
            <a:off x="5688675" y="3128775"/>
            <a:ext cx="73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Played 3060 minutes / 34 games </a:t>
            </a:r>
            <a:endParaRPr b="1">
              <a:latin typeface="Open Sans"/>
              <a:ea typeface="Open Sans"/>
              <a:cs typeface="Open Sans"/>
              <a:sym typeface="Open Sans"/>
            </a:endParaRPr>
          </a:p>
        </p:txBody>
      </p:sp>
      <p:sp>
        <p:nvSpPr>
          <p:cNvPr id="162" name="Google Shape;162;p24"/>
          <p:cNvSpPr txBox="1"/>
          <p:nvPr/>
        </p:nvSpPr>
        <p:spPr>
          <a:xfrm>
            <a:off x="734775" y="1706600"/>
            <a:ext cx="357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34 total games played </a:t>
            </a:r>
            <a:endParaRPr b="1">
              <a:latin typeface="Open Sans"/>
              <a:ea typeface="Open Sans"/>
              <a:cs typeface="Open Sans"/>
              <a:sym typeface="Open Sans"/>
            </a:endParaRPr>
          </a:p>
        </p:txBody>
      </p:sp>
      <p:pic>
        <p:nvPicPr>
          <p:cNvPr id="163" name="Google Shape;163;p24"/>
          <p:cNvPicPr preferRelativeResize="0"/>
          <p:nvPr/>
        </p:nvPicPr>
        <p:blipFill>
          <a:blip r:embed="rId3">
            <a:alphaModFix/>
          </a:blip>
          <a:stretch>
            <a:fillRect/>
          </a:stretch>
        </p:blipFill>
        <p:spPr>
          <a:xfrm>
            <a:off x="3492157" y="1163925"/>
            <a:ext cx="5051920" cy="1485550"/>
          </a:xfrm>
          <a:prstGeom prst="rect">
            <a:avLst/>
          </a:prstGeom>
          <a:noFill/>
          <a:ln>
            <a:noFill/>
          </a:ln>
        </p:spPr>
      </p:pic>
      <p:pic>
        <p:nvPicPr>
          <p:cNvPr id="164" name="Google Shape;164;p24"/>
          <p:cNvPicPr preferRelativeResize="0"/>
          <p:nvPr/>
        </p:nvPicPr>
        <p:blipFill>
          <a:blip r:embed="rId4">
            <a:alphaModFix/>
          </a:blip>
          <a:stretch>
            <a:fillRect/>
          </a:stretch>
        </p:blipFill>
        <p:spPr>
          <a:xfrm>
            <a:off x="460325" y="2825750"/>
            <a:ext cx="4523077" cy="1485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Best of the Best </a:t>
            </a:r>
            <a:endParaRPr/>
          </a:p>
        </p:txBody>
      </p:sp>
      <p:pic>
        <p:nvPicPr>
          <p:cNvPr id="170" name="Google Shape;170;p25"/>
          <p:cNvPicPr preferRelativeResize="0"/>
          <p:nvPr/>
        </p:nvPicPr>
        <p:blipFill>
          <a:blip r:embed="rId3">
            <a:alphaModFix/>
          </a:blip>
          <a:stretch>
            <a:fillRect/>
          </a:stretch>
        </p:blipFill>
        <p:spPr>
          <a:xfrm>
            <a:off x="147625" y="1625025"/>
            <a:ext cx="6287828" cy="2392400"/>
          </a:xfrm>
          <a:prstGeom prst="rect">
            <a:avLst/>
          </a:prstGeom>
          <a:noFill/>
          <a:ln>
            <a:noFill/>
          </a:ln>
        </p:spPr>
      </p:pic>
      <p:pic>
        <p:nvPicPr>
          <p:cNvPr id="171" name="Google Shape;171;p25"/>
          <p:cNvPicPr preferRelativeResize="0"/>
          <p:nvPr/>
        </p:nvPicPr>
        <p:blipFill>
          <a:blip r:embed="rId4">
            <a:alphaModFix/>
          </a:blip>
          <a:stretch>
            <a:fillRect/>
          </a:stretch>
        </p:blipFill>
        <p:spPr>
          <a:xfrm>
            <a:off x="6481825" y="1472625"/>
            <a:ext cx="2392400" cy="2392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MLS Cup Prediction</a:t>
            </a:r>
            <a:endParaRPr/>
          </a:p>
        </p:txBody>
      </p:sp>
      <p:sp>
        <p:nvSpPr>
          <p:cNvPr id="177" name="Google Shape;177;p26"/>
          <p:cNvSpPr txBox="1"/>
          <p:nvPr>
            <p:ph idx="1" type="body"/>
          </p:nvPr>
        </p:nvSpPr>
        <p:spPr>
          <a:xfrm>
            <a:off x="311700" y="1266325"/>
            <a:ext cx="49869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LAFC is the predicted champion using the data we retrieved</a:t>
            </a:r>
            <a:endParaRPr/>
          </a:p>
          <a:p>
            <a:pPr indent="-342900" lvl="0" marL="457200" rtl="0" algn="l">
              <a:spcBef>
                <a:spcPts val="0"/>
              </a:spcBef>
              <a:spcAft>
                <a:spcPts val="0"/>
              </a:spcAft>
              <a:buSzPts val="1800"/>
              <a:buChar char="●"/>
            </a:pPr>
            <a:r>
              <a:rPr lang="en"/>
              <a:t>Based on a function of Goals per 90 minutes and Goals allowed per 90 minutes with every matchup</a:t>
            </a:r>
            <a:endParaRPr/>
          </a:p>
          <a:p>
            <a:pPr indent="0" lvl="0" marL="457200" rtl="0" algn="l">
              <a:spcBef>
                <a:spcPts val="1600"/>
              </a:spcBef>
              <a:spcAft>
                <a:spcPts val="1600"/>
              </a:spcAft>
              <a:buNone/>
            </a:pPr>
            <a:r>
              <a:t/>
            </a:r>
            <a:endParaRPr/>
          </a:p>
        </p:txBody>
      </p:sp>
      <p:pic>
        <p:nvPicPr>
          <p:cNvPr id="178" name="Google Shape;178;p26"/>
          <p:cNvPicPr preferRelativeResize="0"/>
          <p:nvPr/>
        </p:nvPicPr>
        <p:blipFill>
          <a:blip r:embed="rId3">
            <a:alphaModFix/>
          </a:blip>
          <a:stretch>
            <a:fillRect/>
          </a:stretch>
        </p:blipFill>
        <p:spPr>
          <a:xfrm>
            <a:off x="5298475" y="1266325"/>
            <a:ext cx="3533824" cy="330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311700" y="774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Proposal</a:t>
            </a:r>
            <a:endParaRPr/>
          </a:p>
          <a:p>
            <a:pPr indent="0" lvl="0" marL="0" rtl="0" algn="l">
              <a:spcBef>
                <a:spcPts val="0"/>
              </a:spcBef>
              <a:spcAft>
                <a:spcPts val="0"/>
              </a:spcAft>
              <a:buNone/>
            </a:pPr>
            <a:r>
              <a:t/>
            </a:r>
            <a:endParaRPr/>
          </a:p>
        </p:txBody>
      </p:sp>
      <p:pic>
        <p:nvPicPr>
          <p:cNvPr id="76" name="Google Shape;76;p14"/>
          <p:cNvPicPr preferRelativeResize="0"/>
          <p:nvPr/>
        </p:nvPicPr>
        <p:blipFill rotWithShape="1">
          <a:blip r:embed="rId3">
            <a:alphaModFix/>
          </a:blip>
          <a:srcRect b="0" l="20065" r="17964" t="0"/>
          <a:stretch/>
        </p:blipFill>
        <p:spPr>
          <a:xfrm>
            <a:off x="311700" y="856400"/>
            <a:ext cx="1894576" cy="1719725"/>
          </a:xfrm>
          <a:prstGeom prst="rect">
            <a:avLst/>
          </a:prstGeom>
          <a:noFill/>
          <a:ln>
            <a:noFill/>
          </a:ln>
        </p:spPr>
      </p:pic>
      <p:sp>
        <p:nvSpPr>
          <p:cNvPr id="77" name="Google Shape;77;p14"/>
          <p:cNvSpPr/>
          <p:nvPr/>
        </p:nvSpPr>
        <p:spPr>
          <a:xfrm rot="-990125">
            <a:off x="2605078" y="1196484"/>
            <a:ext cx="1611686" cy="806648"/>
          </a:xfrm>
          <a:prstGeom prst="righ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4"/>
          <p:cNvPicPr preferRelativeResize="0"/>
          <p:nvPr/>
        </p:nvPicPr>
        <p:blipFill rotWithShape="1">
          <a:blip r:embed="rId4">
            <a:alphaModFix/>
          </a:blip>
          <a:srcRect b="0" l="9358" r="12461" t="0"/>
          <a:stretch/>
        </p:blipFill>
        <p:spPr>
          <a:xfrm>
            <a:off x="4572000" y="388025"/>
            <a:ext cx="3251579" cy="1719725"/>
          </a:xfrm>
          <a:prstGeom prst="rect">
            <a:avLst/>
          </a:prstGeom>
          <a:noFill/>
          <a:ln cap="flat" cmpd="sng" w="9525">
            <a:solidFill>
              <a:schemeClr val="dk2"/>
            </a:solidFill>
            <a:prstDash val="solid"/>
            <a:round/>
            <a:headEnd len="sm" w="sm" type="none"/>
            <a:tailEnd len="sm" w="sm" type="none"/>
          </a:ln>
        </p:spPr>
      </p:pic>
      <p:sp>
        <p:nvSpPr>
          <p:cNvPr id="79" name="Google Shape;79;p14"/>
          <p:cNvSpPr/>
          <p:nvPr/>
        </p:nvSpPr>
        <p:spPr>
          <a:xfrm>
            <a:off x="5890588" y="2146225"/>
            <a:ext cx="614400" cy="747600"/>
          </a:xfrm>
          <a:prstGeom prst="down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4"/>
          <p:cNvPicPr preferRelativeResize="0"/>
          <p:nvPr/>
        </p:nvPicPr>
        <p:blipFill>
          <a:blip r:embed="rId5">
            <a:alphaModFix/>
          </a:blip>
          <a:stretch>
            <a:fillRect/>
          </a:stretch>
        </p:blipFill>
        <p:spPr>
          <a:xfrm>
            <a:off x="5374910" y="3115950"/>
            <a:ext cx="1645754" cy="1719726"/>
          </a:xfrm>
          <a:prstGeom prst="rect">
            <a:avLst/>
          </a:prstGeom>
          <a:noFill/>
          <a:ln>
            <a:noFill/>
          </a:ln>
        </p:spPr>
      </p:pic>
      <p:pic>
        <p:nvPicPr>
          <p:cNvPr id="81" name="Google Shape;81;p14"/>
          <p:cNvPicPr preferRelativeResize="0"/>
          <p:nvPr/>
        </p:nvPicPr>
        <p:blipFill>
          <a:blip r:embed="rId6">
            <a:alphaModFix/>
          </a:blip>
          <a:stretch>
            <a:fillRect/>
          </a:stretch>
        </p:blipFill>
        <p:spPr>
          <a:xfrm>
            <a:off x="311699" y="2978413"/>
            <a:ext cx="2999700" cy="1994801"/>
          </a:xfrm>
          <a:prstGeom prst="rect">
            <a:avLst/>
          </a:prstGeom>
          <a:noFill/>
          <a:ln>
            <a:noFill/>
          </a:ln>
        </p:spPr>
      </p:pic>
      <p:sp>
        <p:nvSpPr>
          <p:cNvPr id="82" name="Google Shape;82;p14"/>
          <p:cNvSpPr/>
          <p:nvPr/>
        </p:nvSpPr>
        <p:spPr>
          <a:xfrm>
            <a:off x="3747350" y="3665013"/>
            <a:ext cx="1191600" cy="6216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txBox="1"/>
          <p:nvPr/>
        </p:nvSpPr>
        <p:spPr>
          <a:xfrm>
            <a:off x="259000" y="2647675"/>
            <a:ext cx="35967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Open Sans"/>
                <a:ea typeface="Open Sans"/>
                <a:cs typeface="Open Sans"/>
                <a:sym typeface="Open Sans"/>
              </a:rPr>
              <a:t>Who will be 2021 MLS Cup Champions?</a:t>
            </a:r>
            <a:endParaRPr b="1" u="sng">
              <a:latin typeface="Open Sans"/>
              <a:ea typeface="Open Sans"/>
              <a:cs typeface="Open Sans"/>
              <a:sym typeface="Open Sans"/>
            </a:endParaRPr>
          </a:p>
        </p:txBody>
      </p:sp>
      <p:sp>
        <p:nvSpPr>
          <p:cNvPr id="84" name="Google Shape;84;p14"/>
          <p:cNvSpPr/>
          <p:nvPr/>
        </p:nvSpPr>
        <p:spPr>
          <a:xfrm>
            <a:off x="199088" y="718913"/>
            <a:ext cx="2119800" cy="1994700"/>
          </a:xfrm>
          <a:prstGeom prst="noSmoking">
            <a:avLst>
              <a:gd fmla="val 5972"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4470025" y="44400"/>
            <a:ext cx="30345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Open Sans"/>
                <a:ea typeface="Open Sans"/>
                <a:cs typeface="Open Sans"/>
                <a:sym typeface="Open Sans"/>
              </a:rPr>
              <a:t>Everyone loves sports, right?</a:t>
            </a:r>
            <a:endParaRPr b="1" u="sng">
              <a:latin typeface="Open Sans"/>
              <a:ea typeface="Open Sans"/>
              <a:cs typeface="Open Sans"/>
              <a:sym typeface="Open Sans"/>
            </a:endParaRPr>
          </a:p>
        </p:txBody>
      </p:sp>
      <p:sp>
        <p:nvSpPr>
          <p:cNvPr id="86" name="Google Shape;86;p14"/>
          <p:cNvSpPr txBox="1"/>
          <p:nvPr/>
        </p:nvSpPr>
        <p:spPr>
          <a:xfrm>
            <a:off x="5617150" y="2809250"/>
            <a:ext cx="27921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Open Sans"/>
                <a:ea typeface="Open Sans"/>
                <a:cs typeface="Open Sans"/>
                <a:sym typeface="Open Sans"/>
              </a:rPr>
              <a:t>MLS Soccer</a:t>
            </a:r>
            <a:endParaRPr b="1" u="sng">
              <a:latin typeface="Open Sans"/>
              <a:ea typeface="Open Sans"/>
              <a:cs typeface="Open Sans"/>
              <a:sym typeface="Open Sans"/>
            </a:endParaRPr>
          </a:p>
        </p:txBody>
      </p:sp>
      <p:sp>
        <p:nvSpPr>
          <p:cNvPr id="87" name="Google Shape;87;p14"/>
          <p:cNvSpPr txBox="1"/>
          <p:nvPr/>
        </p:nvSpPr>
        <p:spPr>
          <a:xfrm>
            <a:off x="3256325" y="4692050"/>
            <a:ext cx="34341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Open Sans"/>
                <a:ea typeface="Open Sans"/>
                <a:cs typeface="Open Sans"/>
                <a:sym typeface="Open Sans"/>
              </a:rPr>
              <a:t>Shhh...It’s going to be the Sounders!</a:t>
            </a:r>
            <a:endParaRPr b="1" sz="8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311700" y="2537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93" name="Google Shape;93;p15"/>
          <p:cNvSpPr txBox="1"/>
          <p:nvPr>
            <p:ph idx="1" type="body"/>
          </p:nvPr>
        </p:nvSpPr>
        <p:spPr>
          <a:xfrm>
            <a:off x="2109050" y="253750"/>
            <a:ext cx="2203800" cy="20541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sz="1000" u="sng"/>
              <a:t>Team/Player Statistics</a:t>
            </a:r>
            <a:endParaRPr b="1" sz="1000" u="sng"/>
          </a:p>
          <a:p>
            <a:pPr indent="-292100" lvl="0" marL="457200" rtl="0" algn="l">
              <a:spcBef>
                <a:spcPts val="0"/>
              </a:spcBef>
              <a:spcAft>
                <a:spcPts val="0"/>
              </a:spcAft>
              <a:buSzPts val="1000"/>
              <a:buChar char="●"/>
            </a:pPr>
            <a:r>
              <a:rPr lang="en" sz="1000"/>
              <a:t>2015 - Team Statistics</a:t>
            </a:r>
            <a:endParaRPr sz="1000"/>
          </a:p>
          <a:p>
            <a:pPr indent="-292100" lvl="0" marL="457200" rtl="0" algn="l">
              <a:spcBef>
                <a:spcPts val="0"/>
              </a:spcBef>
              <a:spcAft>
                <a:spcPts val="0"/>
              </a:spcAft>
              <a:buSzPts val="1000"/>
              <a:buChar char="●"/>
            </a:pPr>
            <a:r>
              <a:rPr lang="en" sz="1000"/>
              <a:t>2016 - Team Statistics</a:t>
            </a:r>
            <a:endParaRPr sz="1000"/>
          </a:p>
          <a:p>
            <a:pPr indent="-292100" lvl="0" marL="457200" rtl="0" algn="l">
              <a:spcBef>
                <a:spcPts val="0"/>
              </a:spcBef>
              <a:spcAft>
                <a:spcPts val="0"/>
              </a:spcAft>
              <a:buSzPts val="1000"/>
              <a:buChar char="●"/>
            </a:pPr>
            <a:r>
              <a:rPr lang="en" sz="1000"/>
              <a:t>2017 - Team Statistics</a:t>
            </a:r>
            <a:endParaRPr sz="1000"/>
          </a:p>
          <a:p>
            <a:pPr indent="-292100" lvl="0" marL="457200" rtl="0" algn="l">
              <a:spcBef>
                <a:spcPts val="0"/>
              </a:spcBef>
              <a:spcAft>
                <a:spcPts val="0"/>
              </a:spcAft>
              <a:buSzPts val="1000"/>
              <a:buChar char="●"/>
            </a:pPr>
            <a:r>
              <a:rPr lang="en" sz="1000"/>
              <a:t>2018 - Team Statistics</a:t>
            </a:r>
            <a:endParaRPr sz="1000"/>
          </a:p>
          <a:p>
            <a:pPr indent="-292100" lvl="0" marL="457200" rtl="0" algn="l">
              <a:spcBef>
                <a:spcPts val="0"/>
              </a:spcBef>
              <a:spcAft>
                <a:spcPts val="0"/>
              </a:spcAft>
              <a:buSzPts val="1000"/>
              <a:buChar char="●"/>
            </a:pPr>
            <a:r>
              <a:rPr lang="en" sz="1000"/>
              <a:t>2019 - Team Statistics</a:t>
            </a:r>
            <a:endParaRPr sz="1000"/>
          </a:p>
          <a:p>
            <a:pPr indent="-292100" lvl="0" marL="457200" rtl="0" algn="l">
              <a:spcBef>
                <a:spcPts val="0"/>
              </a:spcBef>
              <a:spcAft>
                <a:spcPts val="0"/>
              </a:spcAft>
              <a:buSzPts val="1000"/>
              <a:buChar char="●"/>
            </a:pPr>
            <a:r>
              <a:rPr lang="en" sz="1000"/>
              <a:t>2015 - Player Statistics</a:t>
            </a:r>
            <a:endParaRPr sz="1000"/>
          </a:p>
          <a:p>
            <a:pPr indent="-292100" lvl="0" marL="457200" rtl="0" algn="l">
              <a:spcBef>
                <a:spcPts val="0"/>
              </a:spcBef>
              <a:spcAft>
                <a:spcPts val="0"/>
              </a:spcAft>
              <a:buSzPts val="1000"/>
              <a:buChar char="●"/>
            </a:pPr>
            <a:r>
              <a:rPr lang="en" sz="1000"/>
              <a:t>2016 - Player Statistics</a:t>
            </a:r>
            <a:endParaRPr sz="1000"/>
          </a:p>
          <a:p>
            <a:pPr indent="-292100" lvl="0" marL="457200" rtl="0" algn="l">
              <a:spcBef>
                <a:spcPts val="0"/>
              </a:spcBef>
              <a:spcAft>
                <a:spcPts val="0"/>
              </a:spcAft>
              <a:buSzPts val="1000"/>
              <a:buChar char="●"/>
            </a:pPr>
            <a:r>
              <a:rPr lang="en" sz="1000"/>
              <a:t>2017 - Player Statistics</a:t>
            </a:r>
            <a:endParaRPr sz="1000"/>
          </a:p>
          <a:p>
            <a:pPr indent="-292100" lvl="0" marL="457200" rtl="0" algn="l">
              <a:spcBef>
                <a:spcPts val="0"/>
              </a:spcBef>
              <a:spcAft>
                <a:spcPts val="0"/>
              </a:spcAft>
              <a:buSzPts val="1000"/>
              <a:buChar char="●"/>
            </a:pPr>
            <a:r>
              <a:rPr lang="en" sz="1000"/>
              <a:t>2018 - Player Statistics</a:t>
            </a:r>
            <a:endParaRPr sz="1000"/>
          </a:p>
          <a:p>
            <a:pPr indent="-292100" lvl="0" marL="457200" rtl="0" algn="l">
              <a:spcBef>
                <a:spcPts val="0"/>
              </a:spcBef>
              <a:spcAft>
                <a:spcPts val="0"/>
              </a:spcAft>
              <a:buSzPts val="1000"/>
              <a:buChar char="●"/>
            </a:pPr>
            <a:r>
              <a:rPr lang="en" sz="1000"/>
              <a:t>2019 - Player Statistics</a:t>
            </a:r>
            <a:endParaRPr sz="1000"/>
          </a:p>
          <a:p>
            <a:pPr indent="0" lvl="0" marL="0" rtl="0" algn="l">
              <a:spcBef>
                <a:spcPts val="1600"/>
              </a:spcBef>
              <a:spcAft>
                <a:spcPts val="1600"/>
              </a:spcAft>
              <a:buNone/>
            </a:pPr>
            <a:r>
              <a:t/>
            </a:r>
            <a:endParaRPr sz="1000"/>
          </a:p>
        </p:txBody>
      </p:sp>
      <p:pic>
        <p:nvPicPr>
          <p:cNvPr id="94" name="Google Shape;94;p15"/>
          <p:cNvPicPr preferRelativeResize="0"/>
          <p:nvPr/>
        </p:nvPicPr>
        <p:blipFill>
          <a:blip r:embed="rId4">
            <a:alphaModFix/>
          </a:blip>
          <a:stretch>
            <a:fillRect/>
          </a:stretch>
        </p:blipFill>
        <p:spPr>
          <a:xfrm>
            <a:off x="6919675" y="253750"/>
            <a:ext cx="2010725" cy="3469825"/>
          </a:xfrm>
          <a:prstGeom prst="rect">
            <a:avLst/>
          </a:prstGeom>
          <a:noFill/>
          <a:ln cap="flat" cmpd="sng" w="9525">
            <a:solidFill>
              <a:schemeClr val="dk2"/>
            </a:solidFill>
            <a:prstDash val="solid"/>
            <a:round/>
            <a:headEnd len="sm" w="sm" type="none"/>
            <a:tailEnd len="sm" w="sm" type="none"/>
          </a:ln>
        </p:spPr>
      </p:pic>
      <p:sp>
        <p:nvSpPr>
          <p:cNvPr id="95" name="Google Shape;95;p15"/>
          <p:cNvSpPr txBox="1"/>
          <p:nvPr>
            <p:ph idx="1" type="body"/>
          </p:nvPr>
        </p:nvSpPr>
        <p:spPr>
          <a:xfrm>
            <a:off x="4388625" y="253750"/>
            <a:ext cx="2285100" cy="20541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sz="1000" u="sng"/>
              <a:t>Conference </a:t>
            </a:r>
            <a:r>
              <a:rPr b="1" lang="en" sz="1000" u="sng"/>
              <a:t>Statistics</a:t>
            </a:r>
            <a:endParaRPr b="1" sz="1000" u="sng"/>
          </a:p>
          <a:p>
            <a:pPr indent="-292100" lvl="0" marL="457200" rtl="0" algn="l">
              <a:spcBef>
                <a:spcPts val="0"/>
              </a:spcBef>
              <a:spcAft>
                <a:spcPts val="0"/>
              </a:spcAft>
              <a:buSzPts val="1000"/>
              <a:buChar char="●"/>
            </a:pPr>
            <a:r>
              <a:rPr lang="en" sz="1000"/>
              <a:t>2015 - Western Conference</a:t>
            </a:r>
            <a:endParaRPr sz="1000"/>
          </a:p>
          <a:p>
            <a:pPr indent="-292100" lvl="0" marL="457200" rtl="0" algn="l">
              <a:spcBef>
                <a:spcPts val="0"/>
              </a:spcBef>
              <a:spcAft>
                <a:spcPts val="0"/>
              </a:spcAft>
              <a:buSzPts val="1000"/>
              <a:buChar char="●"/>
            </a:pPr>
            <a:r>
              <a:rPr lang="en" sz="1000"/>
              <a:t>2016 - </a:t>
            </a:r>
            <a:r>
              <a:rPr lang="en" sz="1000"/>
              <a:t>Western Conference</a:t>
            </a:r>
            <a:endParaRPr sz="1000"/>
          </a:p>
          <a:p>
            <a:pPr indent="-292100" lvl="0" marL="457200" rtl="0" algn="l">
              <a:spcBef>
                <a:spcPts val="0"/>
              </a:spcBef>
              <a:spcAft>
                <a:spcPts val="0"/>
              </a:spcAft>
              <a:buSzPts val="1000"/>
              <a:buChar char="●"/>
            </a:pPr>
            <a:r>
              <a:rPr lang="en" sz="1000"/>
              <a:t>2017 - </a:t>
            </a:r>
            <a:r>
              <a:rPr lang="en" sz="1000"/>
              <a:t>Western Conference</a:t>
            </a:r>
            <a:endParaRPr sz="1000"/>
          </a:p>
          <a:p>
            <a:pPr indent="-292100" lvl="0" marL="457200" rtl="0" algn="l">
              <a:spcBef>
                <a:spcPts val="0"/>
              </a:spcBef>
              <a:spcAft>
                <a:spcPts val="0"/>
              </a:spcAft>
              <a:buSzPts val="1000"/>
              <a:buChar char="●"/>
            </a:pPr>
            <a:r>
              <a:rPr lang="en" sz="1000"/>
              <a:t>2018 - </a:t>
            </a:r>
            <a:r>
              <a:rPr lang="en" sz="1000"/>
              <a:t>Western Conference</a:t>
            </a:r>
            <a:endParaRPr sz="1000"/>
          </a:p>
          <a:p>
            <a:pPr indent="-292100" lvl="0" marL="457200" rtl="0" algn="l">
              <a:spcBef>
                <a:spcPts val="0"/>
              </a:spcBef>
              <a:spcAft>
                <a:spcPts val="0"/>
              </a:spcAft>
              <a:buSzPts val="1000"/>
              <a:buChar char="●"/>
            </a:pPr>
            <a:r>
              <a:rPr lang="en" sz="1000"/>
              <a:t>2019 - </a:t>
            </a:r>
            <a:r>
              <a:rPr lang="en" sz="1000"/>
              <a:t>Western Conference</a:t>
            </a:r>
            <a:endParaRPr sz="1000"/>
          </a:p>
          <a:p>
            <a:pPr indent="-292100" lvl="0" marL="457200" rtl="0" algn="l">
              <a:spcBef>
                <a:spcPts val="0"/>
              </a:spcBef>
              <a:spcAft>
                <a:spcPts val="0"/>
              </a:spcAft>
              <a:buSzPts val="1000"/>
              <a:buChar char="●"/>
            </a:pPr>
            <a:r>
              <a:rPr lang="en" sz="1000"/>
              <a:t>2015 - Eastern </a:t>
            </a:r>
            <a:r>
              <a:rPr lang="en" sz="1000"/>
              <a:t>Conference</a:t>
            </a:r>
            <a:endParaRPr sz="1000"/>
          </a:p>
          <a:p>
            <a:pPr indent="-292100" lvl="0" marL="457200" rtl="0" algn="l">
              <a:spcBef>
                <a:spcPts val="0"/>
              </a:spcBef>
              <a:spcAft>
                <a:spcPts val="0"/>
              </a:spcAft>
              <a:buSzPts val="1000"/>
              <a:buChar char="●"/>
            </a:pPr>
            <a:r>
              <a:rPr lang="en" sz="1000"/>
              <a:t>2016 - </a:t>
            </a:r>
            <a:r>
              <a:rPr lang="en" sz="1000"/>
              <a:t>Eastern Conference</a:t>
            </a:r>
            <a:endParaRPr sz="1000"/>
          </a:p>
          <a:p>
            <a:pPr indent="-292100" lvl="0" marL="457200" rtl="0" algn="l">
              <a:spcBef>
                <a:spcPts val="0"/>
              </a:spcBef>
              <a:spcAft>
                <a:spcPts val="0"/>
              </a:spcAft>
              <a:buSzPts val="1000"/>
              <a:buChar char="●"/>
            </a:pPr>
            <a:r>
              <a:rPr lang="en" sz="1000"/>
              <a:t>2017 - </a:t>
            </a:r>
            <a:r>
              <a:rPr lang="en" sz="1000"/>
              <a:t>Eastern Conference</a:t>
            </a:r>
            <a:endParaRPr sz="1000"/>
          </a:p>
          <a:p>
            <a:pPr indent="-292100" lvl="0" marL="457200" rtl="0" algn="l">
              <a:spcBef>
                <a:spcPts val="0"/>
              </a:spcBef>
              <a:spcAft>
                <a:spcPts val="0"/>
              </a:spcAft>
              <a:buSzPts val="1000"/>
              <a:buChar char="●"/>
            </a:pPr>
            <a:r>
              <a:rPr lang="en" sz="1000"/>
              <a:t>2018 - </a:t>
            </a:r>
            <a:r>
              <a:rPr lang="en" sz="1000"/>
              <a:t>Eastern Conference</a:t>
            </a:r>
            <a:endParaRPr sz="1000"/>
          </a:p>
          <a:p>
            <a:pPr indent="-292100" lvl="0" marL="457200" rtl="0" algn="l">
              <a:spcBef>
                <a:spcPts val="0"/>
              </a:spcBef>
              <a:spcAft>
                <a:spcPts val="0"/>
              </a:spcAft>
              <a:buSzPts val="1000"/>
              <a:buChar char="●"/>
            </a:pPr>
            <a:r>
              <a:rPr lang="en" sz="1000"/>
              <a:t>2019 - </a:t>
            </a:r>
            <a:r>
              <a:rPr lang="en" sz="1000"/>
              <a:t>Eastern Conference</a:t>
            </a:r>
            <a:endParaRPr sz="1000"/>
          </a:p>
          <a:p>
            <a:pPr indent="0" lvl="0" marL="0" rtl="0" algn="l">
              <a:spcBef>
                <a:spcPts val="1600"/>
              </a:spcBef>
              <a:spcAft>
                <a:spcPts val="1600"/>
              </a:spcAft>
              <a:buNone/>
            </a:pPr>
            <a:r>
              <a:t/>
            </a:r>
            <a:endParaRPr sz="1000"/>
          </a:p>
        </p:txBody>
      </p:sp>
      <p:pic>
        <p:nvPicPr>
          <p:cNvPr id="96" name="Google Shape;96;p15"/>
          <p:cNvPicPr preferRelativeResize="0"/>
          <p:nvPr/>
        </p:nvPicPr>
        <p:blipFill>
          <a:blip r:embed="rId5">
            <a:alphaModFix/>
          </a:blip>
          <a:stretch>
            <a:fillRect/>
          </a:stretch>
        </p:blipFill>
        <p:spPr>
          <a:xfrm>
            <a:off x="414450" y="2371350"/>
            <a:ext cx="6259091" cy="2530850"/>
          </a:xfrm>
          <a:prstGeom prst="rect">
            <a:avLst/>
          </a:prstGeom>
          <a:noFill/>
          <a:ln cap="flat" cmpd="sng" w="9525">
            <a:solidFill>
              <a:schemeClr val="dk2"/>
            </a:solidFill>
            <a:prstDash val="solid"/>
            <a:round/>
            <a:headEnd len="sm" w="sm" type="none"/>
            <a:tailEnd len="sm" w="sm" type="none"/>
          </a:ln>
        </p:spPr>
      </p:pic>
      <p:sp>
        <p:nvSpPr>
          <p:cNvPr id="97" name="Google Shape;97;p15"/>
          <p:cNvSpPr txBox="1"/>
          <p:nvPr/>
        </p:nvSpPr>
        <p:spPr>
          <a:xfrm>
            <a:off x="414450" y="1080500"/>
            <a:ext cx="1716900" cy="9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PostGresQL</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Database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Sources: Kaggle.com</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316300" y="64025"/>
            <a:ext cx="1998300" cy="6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Framework</a:t>
            </a:r>
            <a:endParaRPr sz="3100"/>
          </a:p>
        </p:txBody>
      </p:sp>
      <p:pic>
        <p:nvPicPr>
          <p:cNvPr id="103" name="Google Shape;103;p16"/>
          <p:cNvPicPr preferRelativeResize="0"/>
          <p:nvPr/>
        </p:nvPicPr>
        <p:blipFill>
          <a:blip r:embed="rId3">
            <a:alphaModFix/>
          </a:blip>
          <a:stretch>
            <a:fillRect/>
          </a:stretch>
        </p:blipFill>
        <p:spPr>
          <a:xfrm>
            <a:off x="2538600" y="0"/>
            <a:ext cx="6397750" cy="5060174"/>
          </a:xfrm>
          <a:prstGeom prst="rect">
            <a:avLst/>
          </a:prstGeom>
          <a:noFill/>
          <a:ln>
            <a:noFill/>
          </a:ln>
        </p:spPr>
      </p:pic>
      <p:sp>
        <p:nvSpPr>
          <p:cNvPr id="104" name="Google Shape;104;p16"/>
          <p:cNvSpPr txBox="1"/>
          <p:nvPr/>
        </p:nvSpPr>
        <p:spPr>
          <a:xfrm>
            <a:off x="327750" y="2614650"/>
            <a:ext cx="2042100" cy="20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Focus Variables</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Squad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Player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Attendance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Win rates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Number of games played</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Playing time</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 - Leaflet (Dom)</a:t>
            </a:r>
            <a:endParaRPr/>
          </a:p>
        </p:txBody>
      </p:sp>
      <p:sp>
        <p:nvSpPr>
          <p:cNvPr id="110" name="Google Shape;110;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Atlanta - 51,237</a:t>
            </a:r>
            <a:endParaRPr/>
          </a:p>
          <a:p>
            <a:pPr indent="-342900" lvl="0" marL="457200" rtl="0" algn="l">
              <a:spcBef>
                <a:spcPts val="0"/>
              </a:spcBef>
              <a:spcAft>
                <a:spcPts val="0"/>
              </a:spcAft>
              <a:buSzPts val="1800"/>
              <a:buAutoNum type="arabicPeriod"/>
            </a:pPr>
            <a:r>
              <a:rPr lang="en"/>
              <a:t>FC </a:t>
            </a:r>
            <a:r>
              <a:rPr lang="en"/>
              <a:t>Cincinnati - 27,336</a:t>
            </a:r>
            <a:endParaRPr/>
          </a:p>
          <a:p>
            <a:pPr indent="-342900" lvl="0" marL="457200" rtl="0" algn="l">
              <a:spcBef>
                <a:spcPts val="0"/>
              </a:spcBef>
              <a:spcAft>
                <a:spcPts val="0"/>
              </a:spcAft>
              <a:buSzPts val="1800"/>
              <a:buAutoNum type="arabicPeriod"/>
            </a:pPr>
            <a:r>
              <a:rPr lang="en"/>
              <a:t>Orlando City - 27,165</a:t>
            </a:r>
            <a:endParaRPr/>
          </a:p>
          <a:p>
            <a:pPr indent="-342900" lvl="0" marL="457200" rtl="0" algn="l">
              <a:spcBef>
                <a:spcPts val="0"/>
              </a:spcBef>
              <a:spcAft>
                <a:spcPts val="0"/>
              </a:spcAft>
              <a:buSzPts val="1800"/>
              <a:buAutoNum type="arabicPeriod"/>
            </a:pPr>
            <a:r>
              <a:rPr lang="en"/>
              <a:t>Toronto FC - 25,871</a:t>
            </a:r>
            <a:endParaRPr/>
          </a:p>
          <a:p>
            <a:pPr indent="-342900" lvl="0" marL="457200" rtl="0" algn="l">
              <a:spcBef>
                <a:spcPts val="0"/>
              </a:spcBef>
              <a:spcAft>
                <a:spcPts val="0"/>
              </a:spcAft>
              <a:buSzPts val="1800"/>
              <a:buAutoNum type="arabicPeriod"/>
            </a:pPr>
            <a:r>
              <a:rPr lang="en"/>
              <a:t>NYCFC - 24,570</a:t>
            </a:r>
            <a:endParaRPr/>
          </a:p>
        </p:txBody>
      </p:sp>
      <p:pic>
        <p:nvPicPr>
          <p:cNvPr id="111" name="Google Shape;111;p17"/>
          <p:cNvPicPr preferRelativeResize="0"/>
          <p:nvPr/>
        </p:nvPicPr>
        <p:blipFill>
          <a:blip r:embed="rId3">
            <a:alphaModFix/>
          </a:blip>
          <a:stretch>
            <a:fillRect/>
          </a:stretch>
        </p:blipFill>
        <p:spPr>
          <a:xfrm>
            <a:off x="4950526" y="1266325"/>
            <a:ext cx="3719731" cy="3302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Visualizations - Leaflet (Dom)</a:t>
            </a:r>
            <a:endParaRPr/>
          </a:p>
        </p:txBody>
      </p:sp>
      <p:sp>
        <p:nvSpPr>
          <p:cNvPr id="117" name="Google Shape;117;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Seattle - 37,570</a:t>
            </a:r>
            <a:endParaRPr/>
          </a:p>
          <a:p>
            <a:pPr indent="-342900" lvl="0" marL="457200" rtl="0" algn="l">
              <a:spcBef>
                <a:spcPts val="0"/>
              </a:spcBef>
              <a:spcAft>
                <a:spcPts val="0"/>
              </a:spcAft>
              <a:buSzPts val="1800"/>
              <a:buAutoNum type="arabicPeriod"/>
            </a:pPr>
            <a:r>
              <a:rPr lang="en"/>
              <a:t>LA Galaxy - 27,857</a:t>
            </a:r>
            <a:endParaRPr/>
          </a:p>
          <a:p>
            <a:pPr indent="-342900" lvl="0" marL="457200" rtl="0" algn="l">
              <a:spcBef>
                <a:spcPts val="0"/>
              </a:spcBef>
              <a:spcAft>
                <a:spcPts val="0"/>
              </a:spcAft>
              <a:buSzPts val="1800"/>
              <a:buAutoNum type="arabicPeriod"/>
            </a:pPr>
            <a:r>
              <a:rPr lang="en"/>
              <a:t>Portland - 22,408</a:t>
            </a:r>
            <a:endParaRPr/>
          </a:p>
          <a:p>
            <a:pPr indent="-342900" lvl="0" marL="457200" rtl="0" algn="l">
              <a:spcBef>
                <a:spcPts val="0"/>
              </a:spcBef>
              <a:spcAft>
                <a:spcPts val="0"/>
              </a:spcAft>
              <a:buSzPts val="1800"/>
              <a:buAutoNum type="arabicPeriod"/>
            </a:pPr>
            <a:r>
              <a:rPr lang="en"/>
              <a:t>Los Angeles FC - 22,147</a:t>
            </a:r>
            <a:endParaRPr/>
          </a:p>
          <a:p>
            <a:pPr indent="-342900" lvl="0" marL="457200" rtl="0" algn="l">
              <a:spcBef>
                <a:spcPts val="0"/>
              </a:spcBef>
              <a:spcAft>
                <a:spcPts val="0"/>
              </a:spcAft>
              <a:buSzPts val="1800"/>
              <a:buAutoNum type="arabicPeriod"/>
            </a:pPr>
            <a:r>
              <a:rPr lang="en"/>
              <a:t>Minnesota - 21,388</a:t>
            </a:r>
            <a:endParaRPr/>
          </a:p>
        </p:txBody>
      </p:sp>
      <p:pic>
        <p:nvPicPr>
          <p:cNvPr id="118" name="Google Shape;118;p18"/>
          <p:cNvPicPr preferRelativeResize="0"/>
          <p:nvPr/>
        </p:nvPicPr>
        <p:blipFill>
          <a:blip r:embed="rId3">
            <a:alphaModFix/>
          </a:blip>
          <a:stretch>
            <a:fillRect/>
          </a:stretch>
        </p:blipFill>
        <p:spPr>
          <a:xfrm>
            <a:off x="3665950" y="1266325"/>
            <a:ext cx="5166337" cy="330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East Coast </a:t>
            </a:r>
            <a:r>
              <a:rPr lang="en"/>
              <a:t>- Average Win % Regular Season</a:t>
            </a:r>
            <a:endParaRPr/>
          </a:p>
        </p:txBody>
      </p:sp>
      <p:sp>
        <p:nvSpPr>
          <p:cNvPr id="124" name="Google Shape;124;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Atlanta - 53%</a:t>
            </a:r>
            <a:endParaRPr/>
          </a:p>
          <a:p>
            <a:pPr indent="-342900" lvl="0" marL="457200" rtl="0" algn="l">
              <a:spcBef>
                <a:spcPts val="0"/>
              </a:spcBef>
              <a:spcAft>
                <a:spcPts val="0"/>
              </a:spcAft>
              <a:buSzPts val="1800"/>
              <a:buAutoNum type="arabicPeriod"/>
            </a:pPr>
            <a:r>
              <a:rPr lang="en"/>
              <a:t>NY Red Bulls - 49%</a:t>
            </a:r>
            <a:endParaRPr/>
          </a:p>
          <a:p>
            <a:pPr indent="-342900" lvl="0" marL="457200" rtl="0" algn="l">
              <a:spcBef>
                <a:spcPts val="0"/>
              </a:spcBef>
              <a:spcAft>
                <a:spcPts val="0"/>
              </a:spcAft>
              <a:buSzPts val="1800"/>
              <a:buAutoNum type="arabicPeriod"/>
            </a:pPr>
            <a:r>
              <a:rPr lang="en"/>
              <a:t>NYCFC - 44%</a:t>
            </a:r>
            <a:endParaRPr/>
          </a:p>
          <a:p>
            <a:pPr indent="-342900" lvl="0" marL="457200" rtl="0" algn="l">
              <a:spcBef>
                <a:spcPts val="0"/>
              </a:spcBef>
              <a:spcAft>
                <a:spcPts val="0"/>
              </a:spcAft>
              <a:buSzPts val="1800"/>
              <a:buAutoNum type="arabicPeriod"/>
            </a:pPr>
            <a:r>
              <a:rPr lang="en"/>
              <a:t>Toronto FC - 42%</a:t>
            </a:r>
            <a:endParaRPr/>
          </a:p>
          <a:p>
            <a:pPr indent="-342900" lvl="0" marL="457200" rtl="0" algn="l">
              <a:spcBef>
                <a:spcPts val="0"/>
              </a:spcBef>
              <a:spcAft>
                <a:spcPts val="0"/>
              </a:spcAft>
              <a:buSzPts val="1800"/>
              <a:buAutoNum type="arabicPeriod"/>
            </a:pPr>
            <a:r>
              <a:rPr lang="en"/>
              <a:t>Columbus - 37%</a:t>
            </a:r>
            <a:endParaRPr/>
          </a:p>
        </p:txBody>
      </p:sp>
      <p:pic>
        <p:nvPicPr>
          <p:cNvPr id="125" name="Google Shape;125;p19"/>
          <p:cNvPicPr preferRelativeResize="0"/>
          <p:nvPr/>
        </p:nvPicPr>
        <p:blipFill>
          <a:blip r:embed="rId3">
            <a:alphaModFix/>
          </a:blip>
          <a:stretch>
            <a:fillRect/>
          </a:stretch>
        </p:blipFill>
        <p:spPr>
          <a:xfrm>
            <a:off x="4978375" y="1266325"/>
            <a:ext cx="3724621" cy="330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West </a:t>
            </a:r>
            <a:r>
              <a:rPr lang="en"/>
              <a:t>Coast - Average Win % Regular Season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1" name="Google Shape;131;p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AutoNum type="arabicPeriod"/>
            </a:pPr>
            <a:r>
              <a:rPr lang="en"/>
              <a:t>Los Angeles FC - 54%</a:t>
            </a:r>
            <a:endParaRPr/>
          </a:p>
          <a:p>
            <a:pPr indent="-342900" lvl="0" marL="457200" rtl="0" algn="l">
              <a:spcBef>
                <a:spcPts val="0"/>
              </a:spcBef>
              <a:spcAft>
                <a:spcPts val="0"/>
              </a:spcAft>
              <a:buSzPts val="1800"/>
              <a:buAutoNum type="arabicPeriod"/>
            </a:pPr>
            <a:r>
              <a:rPr lang="en"/>
              <a:t>Seattle - 45%</a:t>
            </a:r>
            <a:endParaRPr/>
          </a:p>
          <a:p>
            <a:pPr indent="-342900" lvl="0" marL="457200" rtl="0" algn="l">
              <a:spcBef>
                <a:spcPts val="0"/>
              </a:spcBef>
              <a:spcAft>
                <a:spcPts val="0"/>
              </a:spcAft>
              <a:buSzPts val="1800"/>
              <a:buAutoNum type="arabicPeriod"/>
            </a:pPr>
            <a:r>
              <a:rPr lang="en"/>
              <a:t>FC Dallas - 44%</a:t>
            </a:r>
            <a:endParaRPr/>
          </a:p>
          <a:p>
            <a:pPr indent="-342900" lvl="0" marL="457200" rtl="0" algn="l">
              <a:spcBef>
                <a:spcPts val="0"/>
              </a:spcBef>
              <a:spcAft>
                <a:spcPts val="0"/>
              </a:spcAft>
              <a:buSzPts val="1800"/>
              <a:buAutoNum type="arabicPeriod"/>
            </a:pPr>
            <a:r>
              <a:rPr lang="en"/>
              <a:t>Portland - 42%</a:t>
            </a:r>
            <a:endParaRPr/>
          </a:p>
          <a:p>
            <a:pPr indent="-342900" lvl="0" marL="457200" rtl="0" algn="l">
              <a:spcBef>
                <a:spcPts val="0"/>
              </a:spcBef>
              <a:spcAft>
                <a:spcPts val="0"/>
              </a:spcAft>
              <a:buSzPts val="1800"/>
              <a:buAutoNum type="arabicPeriod"/>
            </a:pPr>
            <a:r>
              <a:rPr lang="en"/>
              <a:t>Sporting KC - 39%</a:t>
            </a:r>
            <a:endParaRPr/>
          </a:p>
        </p:txBody>
      </p:sp>
      <p:pic>
        <p:nvPicPr>
          <p:cNvPr id="132" name="Google Shape;132;p20"/>
          <p:cNvPicPr preferRelativeResize="0"/>
          <p:nvPr/>
        </p:nvPicPr>
        <p:blipFill>
          <a:blip r:embed="rId3">
            <a:alphaModFix/>
          </a:blip>
          <a:stretch>
            <a:fillRect/>
          </a:stretch>
        </p:blipFill>
        <p:spPr>
          <a:xfrm>
            <a:off x="3756025" y="1266325"/>
            <a:ext cx="5076275" cy="340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400"/>
              <a:t>Visualizations - Eastern Conference Point Projection </a:t>
            </a:r>
            <a:endParaRPr sz="3400"/>
          </a:p>
          <a:p>
            <a:pPr indent="0" lvl="0" marL="0" rtl="0" algn="l">
              <a:spcBef>
                <a:spcPts val="0"/>
              </a:spcBef>
              <a:spcAft>
                <a:spcPts val="0"/>
              </a:spcAft>
              <a:buNone/>
            </a:pPr>
            <a:r>
              <a:t/>
            </a:r>
            <a:endParaRPr/>
          </a:p>
        </p:txBody>
      </p:sp>
      <p:sp>
        <p:nvSpPr>
          <p:cNvPr id="138" name="Google Shape;138;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9" name="Google Shape;139;p21"/>
          <p:cNvPicPr preferRelativeResize="0"/>
          <p:nvPr/>
        </p:nvPicPr>
        <p:blipFill>
          <a:blip r:embed="rId3">
            <a:alphaModFix/>
          </a:blip>
          <a:stretch>
            <a:fillRect/>
          </a:stretch>
        </p:blipFill>
        <p:spPr>
          <a:xfrm>
            <a:off x="311700" y="1266325"/>
            <a:ext cx="8520600" cy="29285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